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60" r:id="rId5"/>
    <p:sldId id="259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95" r:id="rId15"/>
    <p:sldId id="292" r:id="rId16"/>
    <p:sldId id="293" r:id="rId17"/>
    <p:sldId id="261" r:id="rId18"/>
    <p:sldId id="286" r:id="rId19"/>
    <p:sldId id="262" r:id="rId20"/>
    <p:sldId id="278" r:id="rId21"/>
    <p:sldId id="279" r:id="rId22"/>
    <p:sldId id="280" r:id="rId23"/>
    <p:sldId id="281" r:id="rId24"/>
    <p:sldId id="282" r:id="rId25"/>
    <p:sldId id="284" r:id="rId26"/>
    <p:sldId id="283" r:id="rId27"/>
    <p:sldId id="263" r:id="rId28"/>
    <p:sldId id="264" r:id="rId29"/>
    <p:sldId id="285" r:id="rId30"/>
    <p:sldId id="287" r:id="rId31"/>
    <p:sldId id="288" r:id="rId32"/>
    <p:sldId id="289" r:id="rId33"/>
    <p:sldId id="290" r:id="rId34"/>
    <p:sldId id="291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97" d="100"/>
          <a:sy n="197" d="100"/>
        </p:scale>
        <p:origin x="-3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99EDA-C896-0E47-8935-6E575D7B68BE}" type="datetimeFigureOut">
              <a:rPr lang="en-US" smtClean="0"/>
              <a:t>11/4/13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18E7D-C5A8-E24C-920D-CB4005B2A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4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18E7D-C5A8-E24C-920D-CB4005B2A9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0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F24D-EB19-4AE0-B015-2BEA6D5224F2}" type="datetimeFigureOut">
              <a:rPr lang="en-US" smtClean="0"/>
              <a:t>11/4/13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M8RhIDOz-5U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www.davincisurgery.co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jZbO2tPvCc4&amp;list=PLD256E96553F1BBE3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www.bmj.com/multimedia/video/2009/01/21/effect-virtual-reality-training-laparoscopic-surger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dheads.org/activities/brain_stimulation/index.s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9556"/>
            <a:ext cx="7772400" cy="1470025"/>
          </a:xfrm>
        </p:spPr>
        <p:txBody>
          <a:bodyPr/>
          <a:lstStyle/>
          <a:p>
            <a:r>
              <a:rPr lang="en-US" dirty="0" smtClean="0"/>
              <a:t>Laparoscopic Surgery &amp; Medical VR: How effective are they?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By: Kimberly Fernandez &amp; Courtney </a:t>
            </a:r>
            <a:r>
              <a:rPr lang="en-US" sz="2000" dirty="0" err="1" smtClean="0"/>
              <a:t>Gaddy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687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Telescopic Rod Lens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connected to a video camera</a:t>
            </a:r>
          </a:p>
          <a:p>
            <a:r>
              <a:rPr lang="en-US" dirty="0" smtClean="0"/>
              <a:t>Also attached is a fiber optic cable system connected to a light source to illuminate the operative field.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7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Laparoscope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Charge coupled device is placed at end of the laparoscope, eliminating the rod lens. </a:t>
            </a:r>
          </a:p>
          <a:p>
            <a:r>
              <a:rPr lang="en-US" dirty="0"/>
              <a:t>Also attached is a fiber optic cable system connected to a light source to illuminate the operative field.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8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Dioxide Gas and Laparoscopy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the laparoscopic procedure is performed, the abdomen is insufflated or blown up like a balloon with carbon dioxide gas. </a:t>
            </a:r>
          </a:p>
          <a:p>
            <a:r>
              <a:rPr lang="en-US" dirty="0" smtClean="0"/>
              <a:t>This causes elevation of the abdominal wall above the internal organs like a dome to create a working and viewing space.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2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CO</a:t>
            </a:r>
            <a:r>
              <a:rPr lang="en-US" baseline="-25000" dirty="0" smtClean="0"/>
              <a:t>2</a:t>
            </a:r>
            <a:r>
              <a:rPr lang="en-US" dirty="0" smtClean="0"/>
              <a:t> Used?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Carbon dioxide is common in the human body</a:t>
            </a:r>
          </a:p>
          <a:p>
            <a:r>
              <a:rPr lang="en-US" dirty="0" smtClean="0"/>
              <a:t>It can be absorbed by tissue and removed by the respiratory system.</a:t>
            </a:r>
          </a:p>
          <a:p>
            <a:r>
              <a:rPr lang="en-US" dirty="0" smtClean="0"/>
              <a:t>It is non-flammable. This is important because electrosurgical devices are commonly used in laparoscopic procedures.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4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Laparoscopic Appendectomy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http://www.youtube.com/watch?v=M8RhIDOz-</a:t>
            </a:r>
            <a:r>
              <a:rPr lang="en-US" dirty="0" smtClean="0">
                <a:hlinkClick r:id="rId2"/>
              </a:rPr>
              <a:t>5U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2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 Vinci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 the da Vinci Surgical System, surgeons operate through just a few small incisions. </a:t>
            </a:r>
          </a:p>
          <a:p>
            <a:r>
              <a:rPr lang="en-US" dirty="0" smtClean="0"/>
              <a:t>It features a 3D high definition vision system and tiny wristed instruments that bend and rotate far greater than the human wrist. </a:t>
            </a:r>
          </a:p>
          <a:p>
            <a:r>
              <a:rPr lang="en-US" dirty="0" smtClean="0"/>
              <a:t>Surgeon is 100% in control of the da Vinci system which translates his or her hand movements into smaller, more precise movements of tiny instruments inside the body.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8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 Vinci Surgery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13" y="1890871"/>
            <a:ext cx="7153667" cy="3692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9028" y="6084561"/>
            <a:ext cx="3883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www.davincisurgery.com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70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system of computer generated three dimensional imaginary environments with which a person can subjectively interact. </a:t>
            </a:r>
          </a:p>
          <a:p>
            <a:r>
              <a:rPr lang="en-US" dirty="0" smtClean="0"/>
              <a:t>Ex: Medical research to monitor brain activity in the hippocampus of subjects trying to solve maze problems.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45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Virtual Reality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http://www.youtube.com/watch?v=jZbO2tPvCc4&amp;list=</a:t>
            </a:r>
            <a:r>
              <a:rPr lang="en-US" dirty="0" smtClean="0">
                <a:hlinkClick r:id="rId2"/>
              </a:rPr>
              <a:t>PLD256E96553F1BBE3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9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VR in the medical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8299442" cy="4387530"/>
          </a:xfrm>
        </p:spPr>
        <p:txBody>
          <a:bodyPr/>
          <a:lstStyle/>
          <a:p>
            <a:r>
              <a:rPr lang="en-US" dirty="0" smtClean="0"/>
              <a:t>Physicians and trainees can use VR to plan and conduct remote surgeries or assist others with surgeries.</a:t>
            </a:r>
          </a:p>
          <a:p>
            <a:r>
              <a:rPr lang="en-US" dirty="0" smtClean="0"/>
              <a:t>3-D models of the human body can be created, giving medical students or practitioners views of the human body and how it interacts. </a:t>
            </a:r>
          </a:p>
          <a:p>
            <a:r>
              <a:rPr lang="en-US" dirty="0" smtClean="0"/>
              <a:t>VR can be used in rehabilitation and therapy by distracting patients who might otherwise experience pain.  </a:t>
            </a:r>
          </a:p>
          <a:p>
            <a:r>
              <a:rPr lang="en-US" dirty="0" smtClean="0"/>
              <a:t>3D imaging created by diagnostic tools to allow physicians to have a total view of a patient.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8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laparoscopic surgery?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Laparoscopic surgery (minimally invasive surgery) is the performance of surgical procedures with the assistance of a video camera and several thin instruments.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Reality Exposure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803" y="2209801"/>
            <a:ext cx="3967597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Treats panic and anxiety disorders</a:t>
            </a:r>
          </a:p>
          <a:p>
            <a:pPr lvl="1"/>
            <a:r>
              <a:rPr lang="en-US" dirty="0"/>
              <a:t>Phobias such as fears of flying, driving, heights, posttraumatic stress disorder, etc. </a:t>
            </a:r>
            <a:endParaRPr lang="en-US" dirty="0" smtClean="0"/>
          </a:p>
          <a:p>
            <a:r>
              <a:rPr lang="en-US" dirty="0" smtClean="0"/>
              <a:t>Places client in a computer-generated world where they “experience” various stimuli related to their phobia.</a:t>
            </a:r>
          </a:p>
          <a:p>
            <a:r>
              <a:rPr lang="en-US" dirty="0" smtClean="0"/>
              <a:t>A head-mounted display with small TV monitors and stereo earphones are worn so the client can receive both visual and auditory cues </a:t>
            </a:r>
          </a:p>
        </p:txBody>
      </p:sp>
      <p:pic>
        <p:nvPicPr>
          <p:cNvPr id="6" name="Content Placeholder 5" descr="cleanspider4inch100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2" r="1048"/>
          <a:stretch/>
        </p:blipFill>
        <p:spPr>
          <a:xfrm>
            <a:off x="4343400" y="2209801"/>
            <a:ext cx="4648205" cy="2377317"/>
          </a:xfrm>
        </p:spPr>
      </p:pic>
    </p:spTree>
    <p:extLst>
      <p:ext uri="{BB962C8B-B14F-4D97-AF65-F5344CB8AC3E}">
        <p14:creationId xmlns:p14="http://schemas.microsoft.com/office/powerpoint/2010/main" val="233380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and Cognitive Rehabilitation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VR game-based technology used to improve motor skill.</a:t>
            </a:r>
          </a:p>
          <a:p>
            <a:r>
              <a:rPr lang="en-US" dirty="0" smtClean="0"/>
              <a:t>Design approach focuses on creation of flexible VR systems/tool the could address both assessment and training tasks </a:t>
            </a:r>
            <a:endParaRPr lang="en-US" dirty="0"/>
          </a:p>
        </p:txBody>
      </p:sp>
      <p:pic>
        <p:nvPicPr>
          <p:cNvPr id="5" name="Content Placeholder 4" descr="virtual_realit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611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Human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3301" y="2209801"/>
            <a:ext cx="3657600" cy="3657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Provide believable and natural interactions</a:t>
            </a:r>
          </a:p>
          <a:p>
            <a:r>
              <a:rPr lang="en-US" dirty="0" smtClean="0"/>
              <a:t> Enable applications such as virtual guide for medical information outreach, simulated standardized patients for training, personalized coached for rehabilitation and wellness </a:t>
            </a:r>
            <a:endParaRPr lang="en-US" dirty="0"/>
          </a:p>
        </p:txBody>
      </p:sp>
      <p:pic>
        <p:nvPicPr>
          <p:cNvPr id="5" name="Content Placeholder 4" descr="virtualneurol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0" r="229"/>
          <a:stretch/>
        </p:blipFill>
        <p:spPr>
          <a:xfrm>
            <a:off x="3867380" y="2209801"/>
            <a:ext cx="5108938" cy="3657600"/>
          </a:xfrm>
        </p:spPr>
      </p:pic>
    </p:spTree>
    <p:extLst>
      <p:ext uri="{BB962C8B-B14F-4D97-AF65-F5344CB8AC3E}">
        <p14:creationId xmlns:p14="http://schemas.microsoft.com/office/powerpoint/2010/main" val="2117989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as a Medical Training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Aim: to offer additional means to teach students</a:t>
            </a:r>
          </a:p>
          <a:p>
            <a:r>
              <a:rPr lang="en-US" dirty="0" smtClean="0"/>
              <a:t>Goals: To halve the “on the fly” learning in the operating room with real patients. To improve quality of medical treatment. To improve and test operating skills.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19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as a Medical Training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969" y="2209801"/>
            <a:ext cx="3657600" cy="3657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Within a virtual operating room students practice technical skills, the procedures, and the theoretical background of operations and diseases</a:t>
            </a:r>
          </a:p>
          <a:p>
            <a:r>
              <a:rPr lang="en-US" dirty="0" smtClean="0"/>
              <a:t>Haptic devices, 3D vision, and a 3D model system are used for such training </a:t>
            </a:r>
            <a:endParaRPr lang="en-US" dirty="0"/>
          </a:p>
        </p:txBody>
      </p:sp>
      <p:pic>
        <p:nvPicPr>
          <p:cNvPr id="8" name="Content Placeholder 7" descr="drwietimg_4481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r="-1252"/>
          <a:stretch/>
        </p:blipFill>
        <p:spPr>
          <a:xfrm>
            <a:off x="3953005" y="2209801"/>
            <a:ext cx="5190995" cy="3657600"/>
          </a:xfrm>
        </p:spPr>
      </p:pic>
    </p:spTree>
    <p:extLst>
      <p:ext uri="{BB962C8B-B14F-4D97-AF65-F5344CB8AC3E}">
        <p14:creationId xmlns:p14="http://schemas.microsoft.com/office/powerpoint/2010/main" val="3621343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training first line professionals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Aims: to learn decision making skills as well as the practical hands on skills required in the type of situation. </a:t>
            </a:r>
          </a:p>
          <a:p>
            <a:r>
              <a:rPr lang="en-US" dirty="0" smtClean="0"/>
              <a:t>Goal: to teach these professionals how to respond when time is of essence and how to response without the risk of harm to themselves or their patients.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88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training front line professionals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024305"/>
            <a:ext cx="3657600" cy="3657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Used to train first responders to deal with small and large-scale emergencies. </a:t>
            </a:r>
          </a:p>
          <a:p>
            <a:r>
              <a:rPr lang="en-US" dirty="0" smtClean="0"/>
              <a:t>Virtual environments are developed to represent different scenarios, for example, road traffic accident</a:t>
            </a:r>
          </a:p>
          <a:p>
            <a:r>
              <a:rPr lang="en-US" dirty="0" smtClean="0"/>
              <a:t>Training system can be used over and over with the option to adjust according to skill level and experience </a:t>
            </a:r>
            <a:endParaRPr lang="en-US" dirty="0"/>
          </a:p>
        </p:txBody>
      </p:sp>
      <p:pic>
        <p:nvPicPr>
          <p:cNvPr id="5" name="Content Placeholder 4" descr="Unknown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07" r="95"/>
          <a:stretch/>
        </p:blipFill>
        <p:spPr>
          <a:xfrm>
            <a:off x="3482068" y="2209801"/>
            <a:ext cx="6336225" cy="3657600"/>
          </a:xfrm>
        </p:spPr>
      </p:pic>
    </p:spTree>
    <p:extLst>
      <p:ext uri="{BB962C8B-B14F-4D97-AF65-F5344CB8AC3E}">
        <p14:creationId xmlns:p14="http://schemas.microsoft.com/office/powerpoint/2010/main" val="3711149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Virtual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Safety</a:t>
            </a:r>
          </a:p>
          <a:p>
            <a:r>
              <a:rPr lang="en-US" dirty="0" smtClean="0"/>
              <a:t>Time</a:t>
            </a:r>
          </a:p>
          <a:p>
            <a:r>
              <a:rPr lang="en-US" dirty="0" smtClean="0"/>
              <a:t>Money</a:t>
            </a:r>
          </a:p>
          <a:p>
            <a:r>
              <a:rPr lang="en-US" dirty="0" smtClean="0"/>
              <a:t>Ability to re-use on a regular basis/refresh skills</a:t>
            </a:r>
          </a:p>
          <a:p>
            <a:r>
              <a:rPr lang="en-US" dirty="0" smtClean="0"/>
              <a:t>Can be used remotely</a:t>
            </a:r>
          </a:p>
          <a:p>
            <a:r>
              <a:rPr lang="en-US" dirty="0" smtClean="0"/>
              <a:t>Efficiency</a:t>
            </a:r>
          </a:p>
          <a:p>
            <a:r>
              <a:rPr lang="en-US" dirty="0" smtClean="0"/>
              <a:t>Realistic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72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Virtual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Limited range of motion</a:t>
            </a:r>
          </a:p>
          <a:p>
            <a:r>
              <a:rPr lang="en-US" dirty="0" smtClean="0"/>
              <a:t>Poor depth perception </a:t>
            </a:r>
          </a:p>
          <a:p>
            <a:r>
              <a:rPr lang="en-US" dirty="0" smtClean="0"/>
              <a:t>Inability to accurately judge how much force is being applied to tissue</a:t>
            </a:r>
          </a:p>
          <a:p>
            <a:r>
              <a:rPr lang="en-US" dirty="0" smtClean="0"/>
              <a:t>Reduces tactile sensation </a:t>
            </a:r>
          </a:p>
          <a:p>
            <a:r>
              <a:rPr lang="en-US" dirty="0" smtClean="0"/>
              <a:t>Doesn’t have the same consequences as training in the real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271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still growing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hasn’t virtual reality taken off?</a:t>
            </a:r>
          </a:p>
          <a:p>
            <a:pPr lvl="1"/>
            <a:r>
              <a:rPr lang="en-US" dirty="0" smtClean="0"/>
              <a:t>Price</a:t>
            </a:r>
          </a:p>
          <a:p>
            <a:pPr lvl="1"/>
            <a:r>
              <a:rPr lang="en-US" dirty="0" smtClean="0"/>
              <a:t>Vertigo/Eye Strain- people have issues focusing on the screens in VR headsets</a:t>
            </a:r>
          </a:p>
          <a:p>
            <a:pPr lvl="1"/>
            <a:r>
              <a:rPr lang="en-US" dirty="0" smtClean="0"/>
              <a:t>Lack of interest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347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Laparoscopic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incisions of up to half and inch are made and plastic tubes called ports are placed through these incisions. A camera and instruments are put into the ports and this allows access to the inside of a patient. </a:t>
            </a:r>
          </a:p>
          <a:p>
            <a:r>
              <a:rPr lang="en-US" dirty="0" smtClean="0"/>
              <a:t>The video camera serves as the eyes of the surgeon.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0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Laparoscopic Surgery without Virtual Reality Training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for Laparoscopic surgery is time consuming and costly without the use of VR because surgical trainees must practice under the supervision of a trained surgeon. </a:t>
            </a:r>
          </a:p>
          <a:p>
            <a:r>
              <a:rPr lang="en-US" dirty="0" smtClean="0"/>
              <a:t>Different methods of this surgical training include the use of live animals and human and animal cadavers.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89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Laparoscopic Surgery with Virtual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using a Virtual Reality simulator is an option to supplement standard training. </a:t>
            </a:r>
          </a:p>
          <a:p>
            <a:r>
              <a:rPr lang="en-US" dirty="0" smtClean="0"/>
              <a:t>VR improves technical skills of surgical trainees such as decreased time and improved accuracy. </a:t>
            </a:r>
          </a:p>
          <a:p>
            <a:r>
              <a:rPr lang="en-US" dirty="0" smtClean="0"/>
              <a:t>Surgical trainees who practice using VR simulators go into their first surgeries with the experience of having performed 30-50 surgeries. </a:t>
            </a:r>
          </a:p>
        </p:txBody>
      </p:sp>
    </p:spTree>
    <p:extLst>
      <p:ext uri="{BB962C8B-B14F-4D97-AF65-F5344CB8AC3E}">
        <p14:creationId xmlns:p14="http://schemas.microsoft.com/office/powerpoint/2010/main" val="2205914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LapSim</a:t>
            </a:r>
            <a:r>
              <a:rPr lang="en-US" dirty="0" smtClean="0"/>
              <a:t> Laparoscopic Trainer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LapSim</a:t>
            </a:r>
            <a:r>
              <a:rPr lang="en-US" dirty="0" smtClean="0"/>
              <a:t> virtual reality system is a combination of computer hardware and software modules which recreate the procedures and environment of abdominal keyhole surgery. </a:t>
            </a:r>
          </a:p>
          <a:p>
            <a:r>
              <a:rPr lang="en-US" dirty="0" smtClean="0"/>
              <a:t>Uses advanced 3D technology to provide the trainee with a realistic virtual working environment. Practice sessions can vary in graphic complexity as well as in the level of difficulty. </a:t>
            </a:r>
          </a:p>
          <a:p>
            <a:r>
              <a:rPr lang="en-US" dirty="0" smtClean="0"/>
              <a:t>Can be used for various types of laparoscopic procedures(appendectomy, hysterectomy, nephrectomy)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17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LapSim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84" r="3337" b="12335"/>
          <a:stretch/>
        </p:blipFill>
        <p:spPr>
          <a:xfrm>
            <a:off x="1253564" y="1213278"/>
            <a:ext cx="6185344" cy="5399550"/>
          </a:xfrm>
        </p:spPr>
      </p:pic>
    </p:spTree>
    <p:extLst>
      <p:ext uri="{BB962C8B-B14F-4D97-AF65-F5344CB8AC3E}">
        <p14:creationId xmlns:p14="http://schemas.microsoft.com/office/powerpoint/2010/main" val="4254022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LapSim</a:t>
            </a:r>
            <a:r>
              <a:rPr lang="en-US" dirty="0" smtClean="0"/>
              <a:t> Images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969" r="4182" b="13717"/>
          <a:stretch/>
        </p:blipFill>
        <p:spPr>
          <a:xfrm>
            <a:off x="471376" y="2028946"/>
            <a:ext cx="3916095" cy="36290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322" y="2144414"/>
            <a:ext cx="3958620" cy="35135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1" y="5822907"/>
            <a:ext cx="7548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http://www.bmj.com/multimedia/video/2009/01/21/effect-virtual-reality-training-laparoscopic-</a:t>
            </a:r>
            <a:r>
              <a:rPr lang="en-US" dirty="0" smtClean="0">
                <a:hlinkClick r:id="rId4"/>
              </a:rPr>
              <a:t>surgery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06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you ready to become a surgeon?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http://www.edheads.org/activities/brain_stimulation/</a:t>
            </a:r>
            <a:r>
              <a:rPr lang="en-US" dirty="0" smtClean="0">
                <a:hlinkClick r:id="rId3"/>
              </a:rPr>
              <a:t>index.shtml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68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Laparoscopic Procedure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34" y="1883827"/>
            <a:ext cx="6547000" cy="46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2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Laparoscopic Surgery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Quick recovery times</a:t>
            </a:r>
          </a:p>
          <a:p>
            <a:r>
              <a:rPr lang="en-US" dirty="0" smtClean="0"/>
              <a:t>Less post op discomfort</a:t>
            </a:r>
          </a:p>
          <a:p>
            <a:r>
              <a:rPr lang="en-US" dirty="0" smtClean="0"/>
              <a:t>Smaller scars</a:t>
            </a:r>
          </a:p>
          <a:p>
            <a:r>
              <a:rPr lang="en-US" dirty="0" smtClean="0"/>
              <a:t>Less internal scarring</a:t>
            </a:r>
          </a:p>
          <a:p>
            <a:r>
              <a:rPr lang="en-US" dirty="0" smtClean="0"/>
              <a:t>Quicker return to full </a:t>
            </a:r>
            <a:r>
              <a:rPr lang="en-US" dirty="0" err="1" smtClean="0"/>
              <a:t>activites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0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3767648" cy="38110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 laparoscopic procedure performed in 1902 by Georg </a:t>
            </a:r>
            <a:r>
              <a:rPr lang="en-US" dirty="0" err="1" smtClean="0"/>
              <a:t>Kelling</a:t>
            </a:r>
            <a:r>
              <a:rPr lang="en-US" dirty="0" smtClean="0"/>
              <a:t> of Dresden, Germany in a dog. </a:t>
            </a:r>
          </a:p>
          <a:p>
            <a:r>
              <a:rPr lang="en-US" dirty="0" smtClean="0"/>
              <a:t>1910-First laparoscopic procedure performed in a human by Hans Christian </a:t>
            </a:r>
            <a:r>
              <a:rPr lang="en-US" dirty="0" err="1" smtClean="0"/>
              <a:t>Jacobaues</a:t>
            </a:r>
            <a:r>
              <a:rPr lang="en-US" dirty="0" smtClean="0"/>
              <a:t> of Sweden.                   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426" y="2209800"/>
            <a:ext cx="2489450" cy="3200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3177" y="5575475"/>
            <a:ext cx="370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Hans Christian </a:t>
            </a:r>
            <a:r>
              <a:rPr lang="en-US" dirty="0" err="1" smtClean="0">
                <a:solidFill>
                  <a:schemeClr val="tx2"/>
                </a:solidFill>
              </a:rPr>
              <a:t>Jacobaeus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0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Invention of the computer chip television camera was a seminal event in the field of laparoscopy. </a:t>
            </a:r>
          </a:p>
          <a:p>
            <a:r>
              <a:rPr lang="en-US" dirty="0" smtClean="0"/>
              <a:t>Provided means to project a magnified view onto monitor while freeing both hands of the operating surgeon.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2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4107534" cy="3657600"/>
          </a:xfrm>
        </p:spPr>
        <p:txBody>
          <a:bodyPr/>
          <a:lstStyle/>
          <a:p>
            <a:r>
              <a:rPr lang="en-US" dirty="0" smtClean="0"/>
              <a:t>Prior to 1990 the only specialty that performed laparoscopic procedures was gynecology usually for short and simple procedures like diagnostic laparoscopies and tubal ligation.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609" y="2209800"/>
            <a:ext cx="3758486" cy="36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1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Laparoscopes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key element in any laparoscopic procedure is a laparoscope. The two types of laparoscopes are a telescopic rod lens system, and a digital laparoscope.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97" y="3631364"/>
            <a:ext cx="5414117" cy="2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4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1656</TotalTime>
  <Words>1313</Words>
  <Application>Microsoft Macintosh PowerPoint</Application>
  <PresentationFormat>On-screen Show (4:3)</PresentationFormat>
  <Paragraphs>116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Folio</vt:lpstr>
      <vt:lpstr>Laparoscopic Surgery &amp; Medical VR: How effective are they?</vt:lpstr>
      <vt:lpstr>What is laparoscopic surgery?</vt:lpstr>
      <vt:lpstr>Laparoscopic Procedure</vt:lpstr>
      <vt:lpstr>Laparoscopic Procedure</vt:lpstr>
      <vt:lpstr>Benefits of Laparoscopic Surgery </vt:lpstr>
      <vt:lpstr>Origins</vt:lpstr>
      <vt:lpstr>Origins</vt:lpstr>
      <vt:lpstr>Origins</vt:lpstr>
      <vt:lpstr>Laparoscopes</vt:lpstr>
      <vt:lpstr>Telescopic Rod Lens System</vt:lpstr>
      <vt:lpstr>Digital Laparoscope</vt:lpstr>
      <vt:lpstr>Carbon Dioxide Gas and Laparoscopy </vt:lpstr>
      <vt:lpstr>Why is CO2 Used?</vt:lpstr>
      <vt:lpstr>Laparoscopic Appendectomy</vt:lpstr>
      <vt:lpstr>da Vinci Surgery</vt:lpstr>
      <vt:lpstr>da Vinci Surgery</vt:lpstr>
      <vt:lpstr>Medical VR</vt:lpstr>
      <vt:lpstr>Medical Virtual Reality Overview </vt:lpstr>
      <vt:lpstr>Examples of VR in the medical field</vt:lpstr>
      <vt:lpstr>Virtual Reality Exposure Therapy</vt:lpstr>
      <vt:lpstr>Physical and Cognitive Rehabilitation </vt:lpstr>
      <vt:lpstr>Virtual Human </vt:lpstr>
      <vt:lpstr>VR as a Medical Training Tool</vt:lpstr>
      <vt:lpstr>VR as a Medical Training Tool</vt:lpstr>
      <vt:lpstr>VR training first line professionals </vt:lpstr>
      <vt:lpstr>VR training front line professionals </vt:lpstr>
      <vt:lpstr>Benefits of Virtual Reality</vt:lpstr>
      <vt:lpstr>Challenges of Virtual Reality </vt:lpstr>
      <vt:lpstr>VR still growing</vt:lpstr>
      <vt:lpstr>Laparoscopic Surgery without Virtual Reality Training</vt:lpstr>
      <vt:lpstr>Laparoscopic Surgery with Virtual Reality </vt:lpstr>
      <vt:lpstr>LapSim Laparoscopic Trainer</vt:lpstr>
      <vt:lpstr>LapSim</vt:lpstr>
      <vt:lpstr>LapSim Images</vt:lpstr>
      <vt:lpstr>Are you ready to become a surgeon?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Dinesh Manocha</cp:lastModifiedBy>
  <cp:revision>47</cp:revision>
  <dcterms:created xsi:type="dcterms:W3CDTF">2013-10-21T05:44:33Z</dcterms:created>
  <dcterms:modified xsi:type="dcterms:W3CDTF">2013-11-04T07:12:49Z</dcterms:modified>
</cp:coreProperties>
</file>